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93886"/>
  </p:normalViewPr>
  <p:slideViewPr>
    <p:cSldViewPr snapToGrid="0" snapToObjects="1">
      <p:cViewPr varScale="1">
        <p:scale>
          <a:sx n="61" d="100"/>
          <a:sy n="61" d="100"/>
        </p:scale>
        <p:origin x="2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03BB-25D8-4543-9C8F-F39957958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D4A0D-D7FA-7B43-A9BA-5BC9D8B9B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D952-9D8C-804D-BF08-636CB70C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76324-28F1-ED4F-90E5-1432BAB7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B320-ACCC-D643-9986-1AA5BA61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7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D4D5-6F20-924F-83EC-34E4C2A2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4B4AD-9633-2642-B1C3-C39C20DD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8AB13-BA23-FD45-A7AB-D8D02668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B94A3-D987-4F4B-B7B1-5E93727E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E86F6-A8ED-3649-9A71-3D58C406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39D39-A729-0C4D-AD45-A85AEA108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C35CB-6015-CA40-98D1-DA849333D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F4553-2CF2-B142-9022-EA6752E8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85FC4-B9E0-1448-94B7-59CF44B1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42B8-A0B9-6944-AB64-9327F24D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D53F-101A-B448-BEB8-ECC7DDC3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2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1C8B-564B-F348-957D-5AD70C0A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2832-23A7-7346-895C-F68414C9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43959-D282-4A45-8C0A-B3F83045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F9E2E-053F-0E4B-B5FA-5041BD4D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C8E2B-458A-C34F-ACA7-90B61EB8DDB2}"/>
              </a:ext>
            </a:extLst>
          </p:cNvPr>
          <p:cNvCxnSpPr/>
          <p:nvPr userDrawn="1"/>
        </p:nvCxnSpPr>
        <p:spPr>
          <a:xfrm>
            <a:off x="838200" y="128995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7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E9ED-1FEA-3D4F-9F84-F7DA1C28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B8037-9B22-A14F-ABBC-C4F81FD06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47BDE-6DC7-3444-8898-C7F91D08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79A7E-F74E-E948-BE1B-3CC6BC99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3B4F-FB4B-7B4C-9733-EBA238ED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C75F-E094-2641-BCA7-807D203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1291-E65E-E045-A53D-F8E4F7ADC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A585-25F0-2B41-995B-9FAB2FCE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9C9C-B2D9-EA41-A064-A42CDDD7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9501A-966F-1C4E-A572-7D582D7B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8E03-C695-074A-8213-4BDC0D4C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3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4EE2-0105-C041-8421-7F57F51B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3EDCE-7E4F-B342-BB23-40EBDD1D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9A599-3616-3A48-AC75-F103FE52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10D73-F3EA-3442-BF16-A6F29D66D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7C7C4-7ADC-AF41-BA69-7C6C10461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EECFE-F186-2C42-99CA-4439FE57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A8069-A2AD-8D47-98CB-CDF29438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A6654-40F8-6E41-BDF5-088CD940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A5A9-A4D1-E149-B56A-64889639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CA684-F134-3C43-8D57-095A0A3A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A3E22-904C-FF47-87A7-92580254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E94C0-0F99-F849-A106-264E9282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BD9FA-58FE-4D48-B1F2-F3B185B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A540D-4B6C-6F40-98A5-BDF7E0F5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3AA61-10E4-0C44-8899-FDC32956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8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FA5E-0542-D14B-AFAB-6821E4AC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929D9-0BB5-2541-A47B-9B00A628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CED20-8E2D-8048-82DA-6801CF7E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D5669-53F6-7340-AD83-B410B57B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1DF72-6790-B640-8FC7-1A765757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4E3B9-06DD-6A45-8AF1-48DACBA3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7363-2B79-E345-81DC-33B2F087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D14D1-9AEA-0542-98D8-D942D183F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3B93F-63A6-6646-9DA9-18CD19D8B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33DF-67BF-8B4C-8673-E90C9F85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265C5-A10A-E943-AE95-816FAE9D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EF343-B22C-8949-8489-18F91F0A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69788-39D5-B64C-8773-E809F18E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8CBBB-E9F2-3444-BD7C-356DCDE35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D393-B14D-5549-8A79-5F09689C7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90B02-17B3-AC4A-B2FC-3D9C14202DE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1BD7-8771-9E40-BA1E-6638B16C5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58FB-5591-3148-B733-AECA9C878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9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0B37201-A7BC-C14F-BA04-C86A8F2F63C0}"/>
              </a:ext>
            </a:extLst>
          </p:cNvPr>
          <p:cNvSpPr/>
          <p:nvPr/>
        </p:nvSpPr>
        <p:spPr>
          <a:xfrm>
            <a:off x="270240" y="4491792"/>
            <a:ext cx="1667358" cy="21307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Business objectives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FDD7AA-A112-7F4B-877B-164D72177C9C}"/>
              </a:ext>
            </a:extLst>
          </p:cNvPr>
          <p:cNvSpPr/>
          <p:nvPr/>
        </p:nvSpPr>
        <p:spPr>
          <a:xfrm>
            <a:off x="2633884" y="4281792"/>
            <a:ext cx="1667358" cy="2130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Explore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61E298-6558-AE46-A5F7-481745BCBB09}"/>
              </a:ext>
            </a:extLst>
          </p:cNvPr>
          <p:cNvSpPr/>
          <p:nvPr/>
        </p:nvSpPr>
        <p:spPr>
          <a:xfrm>
            <a:off x="5051129" y="3978777"/>
            <a:ext cx="1667358" cy="21307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Business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E97A09-A108-C949-98D1-9A13DF5FDCB1}"/>
              </a:ext>
            </a:extLst>
          </p:cNvPr>
          <p:cNvSpPr/>
          <p:nvPr/>
        </p:nvSpPr>
        <p:spPr>
          <a:xfrm>
            <a:off x="7491750" y="3685208"/>
            <a:ext cx="1667358" cy="21307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17868C-A1B3-C742-8C33-3A33BC69EBF8}"/>
              </a:ext>
            </a:extLst>
          </p:cNvPr>
          <p:cNvSpPr/>
          <p:nvPr/>
        </p:nvSpPr>
        <p:spPr>
          <a:xfrm>
            <a:off x="9985336" y="3484645"/>
            <a:ext cx="1667358" cy="21307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Deploy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7E7E46-C510-F045-98DB-7D0C8710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445" y="4010369"/>
            <a:ext cx="889947" cy="889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A647D-71B2-AE44-BD72-95DB2E08E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58" y="4567699"/>
            <a:ext cx="735554" cy="735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83CE3C-96D2-E745-94FE-AA712C756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93"/>
          <a:stretch/>
        </p:blipFill>
        <p:spPr>
          <a:xfrm>
            <a:off x="5483163" y="4299287"/>
            <a:ext cx="717338" cy="742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3A8F98-6DD6-0A46-BB96-AE4460A8D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86" y="4786677"/>
            <a:ext cx="775927" cy="77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13879-085B-4949-B863-E3A5E26DF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431" y="3763221"/>
            <a:ext cx="953160" cy="953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AC4AB6-F25B-B049-846D-B01DDE1DBDC5}"/>
              </a:ext>
            </a:extLst>
          </p:cNvPr>
          <p:cNvSpPr txBox="1"/>
          <p:nvPr/>
        </p:nvSpPr>
        <p:spPr>
          <a:xfrm>
            <a:off x="8753742" y="6265809"/>
            <a:ext cx="323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Business applications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5AE654-370E-3B46-81FA-4C7E3C7F1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916" y="1816332"/>
            <a:ext cx="713190" cy="713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683FF-57EC-A44A-AC57-44F2BB547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525" y="881444"/>
            <a:ext cx="698828" cy="6988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FD6E39-DF46-F74D-AA77-A8F507E71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909" y="1053678"/>
            <a:ext cx="737867" cy="422348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8F494CC-7626-6C49-9E33-85069D0589DD}"/>
              </a:ext>
            </a:extLst>
          </p:cNvPr>
          <p:cNvSpPr/>
          <p:nvPr/>
        </p:nvSpPr>
        <p:spPr>
          <a:xfrm rot="20821170">
            <a:off x="2115852" y="4897267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F26C0E-8E5D-3A4D-99DE-697D675958DC}"/>
              </a:ext>
            </a:extLst>
          </p:cNvPr>
          <p:cNvSpPr txBox="1"/>
          <p:nvPr/>
        </p:nvSpPr>
        <p:spPr>
          <a:xfrm>
            <a:off x="7255384" y="1634677"/>
            <a:ext cx="2129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Advanced supervised/ unsupervised  learning techniques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BAE8E2C-59FE-6748-8DBA-F3AA003864D4}"/>
              </a:ext>
            </a:extLst>
          </p:cNvPr>
          <p:cNvSpPr/>
          <p:nvPr/>
        </p:nvSpPr>
        <p:spPr>
          <a:xfrm rot="5400000">
            <a:off x="10655425" y="5823106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1FBA4E-4DA9-F849-A00B-FCDED7238C70}"/>
              </a:ext>
            </a:extLst>
          </p:cNvPr>
          <p:cNvSpPr txBox="1"/>
          <p:nvPr/>
        </p:nvSpPr>
        <p:spPr>
          <a:xfrm>
            <a:off x="270240" y="312821"/>
            <a:ext cx="818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Science Process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297E66-F168-2842-BD28-3968074F0CEC}"/>
              </a:ext>
            </a:extLst>
          </p:cNvPr>
          <p:cNvSpPr txBox="1"/>
          <p:nvPr/>
        </p:nvSpPr>
        <p:spPr>
          <a:xfrm>
            <a:off x="2448890" y="3277565"/>
            <a:ext cx="200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Four major industries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293EDD-6B4F-F64D-80EA-DD0F176BF255}"/>
              </a:ext>
            </a:extLst>
          </p:cNvPr>
          <p:cNvSpPr txBox="1"/>
          <p:nvPr/>
        </p:nvSpPr>
        <p:spPr>
          <a:xfrm>
            <a:off x="10003371" y="2005047"/>
            <a:ext cx="163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 machine learning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25F815-44AD-1D46-B340-322AD330B5C1}"/>
              </a:ext>
            </a:extLst>
          </p:cNvPr>
          <p:cNvSpPr txBox="1"/>
          <p:nvPr/>
        </p:nvSpPr>
        <p:spPr>
          <a:xfrm>
            <a:off x="5150200" y="2612497"/>
            <a:ext cx="1469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Best modeling strategies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68167C9-CF89-1F48-891A-1552C102EF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7947" r="69527"/>
          <a:stretch/>
        </p:blipFill>
        <p:spPr>
          <a:xfrm>
            <a:off x="10270241" y="1006715"/>
            <a:ext cx="1009701" cy="9983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7FD119-93EC-2944-A745-ECD18FCBFD4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20" t="2732" r="72023" b="68031"/>
          <a:stretch/>
        </p:blipFill>
        <p:spPr>
          <a:xfrm>
            <a:off x="497821" y="2984877"/>
            <a:ext cx="1210296" cy="14163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5EFBFD-1CF1-1845-B643-48B083292A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495" t="68980" r="35792" b="1587"/>
          <a:stretch/>
        </p:blipFill>
        <p:spPr>
          <a:xfrm>
            <a:off x="2869978" y="2295925"/>
            <a:ext cx="1050792" cy="916736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EA8DEDC1-C7BA-2D48-8036-4CAB2914F698}"/>
              </a:ext>
            </a:extLst>
          </p:cNvPr>
          <p:cNvSpPr/>
          <p:nvPr/>
        </p:nvSpPr>
        <p:spPr>
          <a:xfrm rot="20821170">
            <a:off x="9364078" y="3690916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C78BE55-A3A5-704F-BD94-481885963BA4}"/>
              </a:ext>
            </a:extLst>
          </p:cNvPr>
          <p:cNvSpPr/>
          <p:nvPr/>
        </p:nvSpPr>
        <p:spPr>
          <a:xfrm rot="20821170">
            <a:off x="6923458" y="4065778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AA4AEC6-A16B-2549-9DB7-0FD77FBAE47F}"/>
              </a:ext>
            </a:extLst>
          </p:cNvPr>
          <p:cNvSpPr/>
          <p:nvPr/>
        </p:nvSpPr>
        <p:spPr>
          <a:xfrm rot="20821170">
            <a:off x="4486291" y="4496495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536D-764B-764A-BA92-10665DBA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deliverables by Phase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CDE830D6-B804-3844-A9EE-E88A61934B5B}"/>
              </a:ext>
            </a:extLst>
          </p:cNvPr>
          <p:cNvSpPr/>
          <p:nvPr/>
        </p:nvSpPr>
        <p:spPr>
          <a:xfrm>
            <a:off x="717172" y="1524002"/>
            <a:ext cx="2138082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Phase I - Define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2C1BA22D-C8CF-FA49-BBD2-AE84A991B2C6}"/>
              </a:ext>
            </a:extLst>
          </p:cNvPr>
          <p:cNvSpPr/>
          <p:nvPr/>
        </p:nvSpPr>
        <p:spPr>
          <a:xfrm>
            <a:off x="2913525" y="1524002"/>
            <a:ext cx="2138082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Phase II - Design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6A94715-C1AD-AB4D-9ADD-CA7ADF939BB0}"/>
              </a:ext>
            </a:extLst>
          </p:cNvPr>
          <p:cNvSpPr/>
          <p:nvPr/>
        </p:nvSpPr>
        <p:spPr>
          <a:xfrm>
            <a:off x="5109878" y="1524002"/>
            <a:ext cx="2138082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Phase III - Develop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5E929750-FC0B-E941-9DA3-92037104A6FD}"/>
              </a:ext>
            </a:extLst>
          </p:cNvPr>
          <p:cNvSpPr/>
          <p:nvPr/>
        </p:nvSpPr>
        <p:spPr>
          <a:xfrm>
            <a:off x="7306231" y="1524002"/>
            <a:ext cx="2138082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Phase IV - Deploy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479596C-F167-F94D-82FA-ED6A342E8FB8}"/>
              </a:ext>
            </a:extLst>
          </p:cNvPr>
          <p:cNvSpPr/>
          <p:nvPr/>
        </p:nvSpPr>
        <p:spPr>
          <a:xfrm>
            <a:off x="9502584" y="1524002"/>
            <a:ext cx="2138082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Phase V - Adopt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874123-5571-C248-AB81-9D23985AB529}"/>
              </a:ext>
            </a:extLst>
          </p:cNvPr>
          <p:cNvSpPr/>
          <p:nvPr/>
        </p:nvSpPr>
        <p:spPr>
          <a:xfrm>
            <a:off x="717172" y="2814918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Business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F8FB38-BD57-EE44-A6F7-B31CF4CB462F}"/>
              </a:ext>
            </a:extLst>
          </p:cNvPr>
          <p:cNvSpPr/>
          <p:nvPr/>
        </p:nvSpPr>
        <p:spPr>
          <a:xfrm>
            <a:off x="2913525" y="2814918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Model blueprint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4041B-42B7-5B43-8153-43230579C530}"/>
              </a:ext>
            </a:extLst>
          </p:cNvPr>
          <p:cNvSpPr/>
          <p:nvPr/>
        </p:nvSpPr>
        <p:spPr>
          <a:xfrm>
            <a:off x="5104251" y="2814918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Model blueprint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95F28B-B20F-8C42-B24D-B2597B7E18CB}"/>
              </a:ext>
            </a:extLst>
          </p:cNvPr>
          <p:cNvSpPr/>
          <p:nvPr/>
        </p:nvSpPr>
        <p:spPr>
          <a:xfrm>
            <a:off x="7306231" y="2814918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Incremental data 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DA140-1F59-0D48-A90C-6AF4B21CC24D}"/>
              </a:ext>
            </a:extLst>
          </p:cNvPr>
          <p:cNvSpPr/>
          <p:nvPr/>
        </p:nvSpPr>
        <p:spPr>
          <a:xfrm>
            <a:off x="9502584" y="2814918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 user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C20A27-0E0C-0845-8254-D298299807E6}"/>
              </a:ext>
            </a:extLst>
          </p:cNvPr>
          <p:cNvSpPr/>
          <p:nvPr/>
        </p:nvSpPr>
        <p:spPr>
          <a:xfrm>
            <a:off x="717172" y="379628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Success criteria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DC26BF-2FB9-C343-A053-D3CCA990DE74}"/>
              </a:ext>
            </a:extLst>
          </p:cNvPr>
          <p:cNvSpPr/>
          <p:nvPr/>
        </p:nvSpPr>
        <p:spPr>
          <a:xfrm>
            <a:off x="2913525" y="379628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 Extract 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239E7-5D86-234B-9CC2-2B299C53FE20}"/>
              </a:ext>
            </a:extLst>
          </p:cNvPr>
          <p:cNvSpPr/>
          <p:nvPr/>
        </p:nvSpPr>
        <p:spPr>
          <a:xfrm>
            <a:off x="5104251" y="379628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Initial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754DC9-434D-8E4C-B5B6-13318B95E639}"/>
              </a:ext>
            </a:extLst>
          </p:cNvPr>
          <p:cNvSpPr/>
          <p:nvPr/>
        </p:nvSpPr>
        <p:spPr>
          <a:xfrm>
            <a:off x="7306231" y="379628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Pilot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8E780-BC81-8F48-8899-05FA0EE12001}"/>
              </a:ext>
            </a:extLst>
          </p:cNvPr>
          <p:cNvSpPr/>
          <p:nvPr/>
        </p:nvSpPr>
        <p:spPr>
          <a:xfrm>
            <a:off x="9502584" y="379628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User’s Guide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0D8E9-9C6E-0D4B-A61E-137B7C93C943}"/>
              </a:ext>
            </a:extLst>
          </p:cNvPr>
          <p:cNvSpPr/>
          <p:nvPr/>
        </p:nvSpPr>
        <p:spPr>
          <a:xfrm>
            <a:off x="717172" y="480220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Hypothesis Test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98C40B-4D9D-D945-A6A3-25573780E2CD}"/>
              </a:ext>
            </a:extLst>
          </p:cNvPr>
          <p:cNvSpPr/>
          <p:nvPr/>
        </p:nvSpPr>
        <p:spPr>
          <a:xfrm>
            <a:off x="2913525" y="480220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07C9EF-EFFE-964A-8C43-CFAA67844832}"/>
              </a:ext>
            </a:extLst>
          </p:cNvPr>
          <p:cNvSpPr/>
          <p:nvPr/>
        </p:nvSpPr>
        <p:spPr>
          <a:xfrm>
            <a:off x="5104251" y="480220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Round 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A047EE-CD16-4947-A620-BE4B12296ED2}"/>
              </a:ext>
            </a:extLst>
          </p:cNvPr>
          <p:cNvSpPr/>
          <p:nvPr/>
        </p:nvSpPr>
        <p:spPr>
          <a:xfrm>
            <a:off x="7306231" y="480220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Migrate to Production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4E167A-FF0F-C04F-8E68-5590A922A649}"/>
              </a:ext>
            </a:extLst>
          </p:cNvPr>
          <p:cNvSpPr/>
          <p:nvPr/>
        </p:nvSpPr>
        <p:spPr>
          <a:xfrm>
            <a:off x="9502584" y="480220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Publish Project Artifacts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AD89E6-AADD-8644-8E36-30231491220E}"/>
              </a:ext>
            </a:extLst>
          </p:cNvPr>
          <p:cNvSpPr/>
          <p:nvPr/>
        </p:nvSpPr>
        <p:spPr>
          <a:xfrm>
            <a:off x="5104251" y="580812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Model Impact Analysis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9D746-6CE2-824C-A1C8-E8EEB1DBE079}"/>
              </a:ext>
            </a:extLst>
          </p:cNvPr>
          <p:cNvSpPr/>
          <p:nvPr/>
        </p:nvSpPr>
        <p:spPr>
          <a:xfrm>
            <a:off x="9502584" y="580812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Model Monitoring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D597A9-C2DE-4141-AB33-9A220BBDD632}"/>
              </a:ext>
            </a:extLst>
          </p:cNvPr>
          <p:cNvSpPr/>
          <p:nvPr/>
        </p:nvSpPr>
        <p:spPr>
          <a:xfrm>
            <a:off x="705918" y="5808120"/>
            <a:ext cx="1983498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394639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4E6C-4DC2-8F40-B23E-8966B476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780059" cy="794204"/>
          </a:xfrm>
        </p:spPr>
        <p:txBody>
          <a:bodyPr>
            <a:noAutofit/>
          </a:bodyPr>
          <a:lstStyle/>
          <a:p>
            <a:r>
              <a:rPr lang="en-US" sz="4000" dirty="0"/>
              <a:t>Business objectives – 5W </a:t>
            </a:r>
            <a:r>
              <a:rPr lang="en-US" sz="2800" dirty="0"/>
              <a:t>(Who, What, Where, When, Why)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6D10F6-94ED-3346-8EAA-2EB556218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6696"/>
              </p:ext>
            </p:extLst>
          </p:nvPr>
        </p:nvGraphicFramePr>
        <p:xfrm>
          <a:off x="838198" y="1559859"/>
          <a:ext cx="10780059" cy="4003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53318">
                  <a:extLst>
                    <a:ext uri="{9D8B030D-6E8A-4147-A177-3AD203B41FA5}">
                      <a16:colId xmlns:a16="http://schemas.microsoft.com/office/drawing/2014/main" val="1084431958"/>
                    </a:ext>
                  </a:extLst>
                </a:gridCol>
                <a:gridCol w="7726741">
                  <a:extLst>
                    <a:ext uri="{9D8B030D-6E8A-4147-A177-3AD203B41FA5}">
                      <a16:colId xmlns:a16="http://schemas.microsoft.com/office/drawing/2014/main" val="2191230089"/>
                    </a:ext>
                  </a:extLst>
                </a:gridCol>
              </a:tblGrid>
              <a:tr h="7739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387658"/>
                  </a:ext>
                </a:extLst>
              </a:tr>
              <a:tr h="1196163">
                <a:tc>
                  <a:txBody>
                    <a:bodyPr/>
                    <a:lstStyle/>
                    <a:p>
                      <a:r>
                        <a:rPr lang="en-US" sz="2400" b="1" dirty="0"/>
                        <a:t>Business Problem </a:t>
                      </a:r>
                    </a:p>
                    <a:p>
                      <a:r>
                        <a:rPr lang="en-US" sz="2400" dirty="0"/>
                        <a:t>(WHAT problem are we solving for)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Build a model to predict # of claim closures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Build a dashboard to monitor the movement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108597"/>
                  </a:ext>
                </a:extLst>
              </a:tr>
              <a:tr h="1196163">
                <a:tc>
                  <a:txBody>
                    <a:bodyPr/>
                    <a:lstStyle/>
                    <a:p>
                      <a:r>
                        <a:rPr lang="en-US" sz="2400" b="1" dirty="0"/>
                        <a:t>Business value</a:t>
                      </a:r>
                      <a:r>
                        <a:rPr lang="en-US" sz="2400" dirty="0"/>
                        <a:t> (WHY is this important to the business)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Accurate prediction will enable the client to manage the resources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403921"/>
                  </a:ext>
                </a:extLst>
              </a:tr>
              <a:tr h="837314"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  <a:r>
                        <a:rPr lang="en-US" sz="2400" b="1" dirty="0"/>
                        <a:t>se case</a:t>
                      </a:r>
                      <a:r>
                        <a:rPr lang="en-US" sz="2400" dirty="0"/>
                        <a:t> (WHOs job will be different)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Team leaders will manage claim closures in each month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Regional managers will be allocating the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022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46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DE7-04F2-9B4D-A15B-231C2715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C83CC3-04E7-4645-B8AF-C58FA13E7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298160"/>
              </p:ext>
            </p:extLst>
          </p:nvPr>
        </p:nvGraphicFramePr>
        <p:xfrm>
          <a:off x="838200" y="1582578"/>
          <a:ext cx="10515600" cy="4872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716">
                  <a:extLst>
                    <a:ext uri="{9D8B030D-6E8A-4147-A177-3AD203B41FA5}">
                      <a16:colId xmlns:a16="http://schemas.microsoft.com/office/drawing/2014/main" val="1329773718"/>
                    </a:ext>
                  </a:extLst>
                </a:gridCol>
                <a:gridCol w="6547884">
                  <a:extLst>
                    <a:ext uri="{9D8B030D-6E8A-4147-A177-3AD203B41FA5}">
                      <a16:colId xmlns:a16="http://schemas.microsoft.com/office/drawing/2014/main" val="2443801800"/>
                    </a:ext>
                  </a:extLst>
                </a:gridCol>
              </a:tblGrid>
              <a:tr h="8065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39788"/>
                  </a:ext>
                </a:extLst>
              </a:tr>
              <a:tr h="806581">
                <a:tc>
                  <a:txBody>
                    <a:bodyPr/>
                    <a:lstStyle/>
                    <a:p>
                      <a:r>
                        <a:rPr lang="en-US" sz="2400" dirty="0"/>
                        <a:t>Model Methodology (what kind of models)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Survival analysis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038958"/>
                  </a:ext>
                </a:extLst>
              </a:tr>
              <a:tr h="806581">
                <a:tc>
                  <a:txBody>
                    <a:bodyPr/>
                    <a:lstStyle/>
                    <a:p>
                      <a:r>
                        <a:rPr lang="en-US" sz="2400" dirty="0"/>
                        <a:t>Target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# of claim closures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22724"/>
                  </a:ext>
                </a:extLst>
              </a:tr>
              <a:tr h="806581">
                <a:tc>
                  <a:txBody>
                    <a:bodyPr/>
                    <a:lstStyle/>
                    <a:p>
                      <a:r>
                        <a:rPr lang="en-US" sz="2400" dirty="0"/>
                        <a:t>Data dependencies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Use database XXX and YYY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254166"/>
                  </a:ext>
                </a:extLst>
              </a:tr>
              <a:tr h="806581">
                <a:tc>
                  <a:txBody>
                    <a:bodyPr/>
                    <a:lstStyle/>
                    <a:p>
                      <a:r>
                        <a:rPr lang="en-US" sz="2400" dirty="0"/>
                        <a:t>Success Metrics</a:t>
                      </a:r>
                    </a:p>
                    <a:p>
                      <a:r>
                        <a:rPr lang="en-US" sz="2400" dirty="0"/>
                        <a:t>(What impact do we expect)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 in claim closure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76745"/>
                  </a:ext>
                </a:extLst>
              </a:tr>
              <a:tr h="806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 ZZZ will not be used this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385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4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6B17-A568-3146-A5A6-CF56B91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DD3D9C-B88F-C44E-A1DE-D15470FBE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34203"/>
              </p:ext>
            </p:extLst>
          </p:nvPr>
        </p:nvGraphicFramePr>
        <p:xfrm>
          <a:off x="838200" y="1637415"/>
          <a:ext cx="10772552" cy="485874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494070">
                  <a:extLst>
                    <a:ext uri="{9D8B030D-6E8A-4147-A177-3AD203B41FA5}">
                      <a16:colId xmlns:a16="http://schemas.microsoft.com/office/drawing/2014/main" val="3029767637"/>
                    </a:ext>
                  </a:extLst>
                </a:gridCol>
                <a:gridCol w="1895272">
                  <a:extLst>
                    <a:ext uri="{9D8B030D-6E8A-4147-A177-3AD203B41FA5}">
                      <a16:colId xmlns:a16="http://schemas.microsoft.com/office/drawing/2014/main" val="2837544999"/>
                    </a:ext>
                  </a:extLst>
                </a:gridCol>
                <a:gridCol w="3300309">
                  <a:extLst>
                    <a:ext uri="{9D8B030D-6E8A-4147-A177-3AD203B41FA5}">
                      <a16:colId xmlns:a16="http://schemas.microsoft.com/office/drawing/2014/main" val="2315734505"/>
                    </a:ext>
                  </a:extLst>
                </a:gridCol>
                <a:gridCol w="2785730">
                  <a:extLst>
                    <a:ext uri="{9D8B030D-6E8A-4147-A177-3AD203B41FA5}">
                      <a16:colId xmlns:a16="http://schemas.microsoft.com/office/drawing/2014/main" val="2625914180"/>
                    </a:ext>
                  </a:extLst>
                </a:gridCol>
                <a:gridCol w="1297171">
                  <a:extLst>
                    <a:ext uri="{9D8B030D-6E8A-4147-A177-3AD203B41FA5}">
                      <a16:colId xmlns:a16="http://schemas.microsoft.com/office/drawing/2014/main" val="3022609915"/>
                    </a:ext>
                  </a:extLst>
                </a:gridCol>
              </a:tblGrid>
              <a:tr h="70699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Question to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Level 1 Hypothesis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Level 2 Hypothesis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Level 3 Hypothesis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Data 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819436"/>
                  </a:ext>
                </a:extLst>
              </a:tr>
              <a:tr h="1018075">
                <a:tc rowSpan="5">
                  <a:txBody>
                    <a:bodyPr/>
                    <a:lstStyle/>
                    <a:p>
                      <a:r>
                        <a:rPr lang="en-US" sz="2200" dirty="0"/>
                        <a:t>Which claims have the highest likelihood of vehicle total loss?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2200" dirty="0"/>
                        <a:t>Specific vehicle characteristics increase the likelihood of total loss?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2200" dirty="0"/>
                        <a:t>Certain Makes of vehicles are likely to be a total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Certain vehicle brands are more expensive to repair?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Make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151263"/>
                  </a:ext>
                </a:extLst>
              </a:tr>
              <a:tr h="3959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200" dirty="0"/>
                        <a:t>Certain vehicle types sustain more damage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265194"/>
                  </a:ext>
                </a:extLst>
              </a:tr>
              <a:tr h="4573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324187"/>
                  </a:ext>
                </a:extLst>
              </a:tr>
              <a:tr h="10180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Age of vehicle increases the likelihood of total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Older vehicles have lower market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Vehicle 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890087"/>
                  </a:ext>
                </a:extLst>
              </a:tr>
              <a:tr h="10180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Prior vehicle usage increases the likelihood of total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Higher mileage results in lower vehicle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58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4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315-8FD6-0E4F-9038-2D69969F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982"/>
            <a:ext cx="10515600" cy="794204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24DF61-BF1E-0C41-98B3-975B347A4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51814"/>
              </p:ext>
            </p:extLst>
          </p:nvPr>
        </p:nvGraphicFramePr>
        <p:xfrm>
          <a:off x="838200" y="1804187"/>
          <a:ext cx="10307320" cy="445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409">
                  <a:extLst>
                    <a:ext uri="{9D8B030D-6E8A-4147-A177-3AD203B41FA5}">
                      <a16:colId xmlns:a16="http://schemas.microsoft.com/office/drawing/2014/main" val="2545839024"/>
                    </a:ext>
                  </a:extLst>
                </a:gridCol>
                <a:gridCol w="1168991">
                  <a:extLst>
                    <a:ext uri="{9D8B030D-6E8A-4147-A177-3AD203B41FA5}">
                      <a16:colId xmlns:a16="http://schemas.microsoft.com/office/drawing/2014/main" val="23566137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5146267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8493888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2464084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423380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09381999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2382283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78550814"/>
                    </a:ext>
                  </a:extLst>
                </a:gridCol>
              </a:tblGrid>
              <a:tr h="847021">
                <a:tc>
                  <a:txBody>
                    <a:bodyPr/>
                    <a:lstStyle/>
                    <a:p>
                      <a:r>
                        <a:rPr lang="en-US" sz="3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50998"/>
                  </a:ext>
                </a:extLst>
              </a:tr>
              <a:tr h="847021">
                <a:tc>
                  <a:txBody>
                    <a:bodyPr/>
                    <a:lstStyle/>
                    <a:p>
                      <a:r>
                        <a:rPr lang="en-US" sz="3200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57070"/>
                  </a:ext>
                </a:extLst>
              </a:tr>
              <a:tr h="847021">
                <a:tc>
                  <a:txBody>
                    <a:bodyPr/>
                    <a:lstStyle/>
                    <a:p>
                      <a:r>
                        <a:rPr lang="en-US" sz="3200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384759"/>
                  </a:ext>
                </a:extLst>
              </a:tr>
              <a:tr h="847021">
                <a:tc>
                  <a:txBody>
                    <a:bodyPr/>
                    <a:lstStyle/>
                    <a:p>
                      <a:r>
                        <a:rPr lang="en-US" sz="3200" dirty="0"/>
                        <a:t>Develop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36436"/>
                  </a:ext>
                </a:extLst>
              </a:tr>
              <a:tr h="847021">
                <a:tc>
                  <a:txBody>
                    <a:bodyPr/>
                    <a:lstStyle/>
                    <a:p>
                      <a:r>
                        <a:rPr lang="en-US" sz="3200" dirty="0"/>
                        <a:t>Deploy</a:t>
                      </a:r>
                    </a:p>
                    <a:p>
                      <a:r>
                        <a:rPr lang="en-US" sz="3200" dirty="0"/>
                        <a:t>/Adopt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20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71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353</Words>
  <Application>Microsoft Macintosh PowerPoint</Application>
  <PresentationFormat>Widescreen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Model deliverables by Phase</vt:lpstr>
      <vt:lpstr>Business objectives – 5W (Who, What, Where, When, Why)</vt:lpstr>
      <vt:lpstr>Model Design</vt:lpstr>
      <vt:lpstr>Hypothesis Test Plan</vt:lpstr>
      <vt:lpstr>Timeline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Kuo</dc:creator>
  <cp:lastModifiedBy>Chris Kuo</cp:lastModifiedBy>
  <cp:revision>71</cp:revision>
  <dcterms:created xsi:type="dcterms:W3CDTF">2018-05-31T00:05:21Z</dcterms:created>
  <dcterms:modified xsi:type="dcterms:W3CDTF">2018-06-05T02:05:34Z</dcterms:modified>
</cp:coreProperties>
</file>